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9" r:id="rId6"/>
    <p:sldId id="280" r:id="rId7"/>
    <p:sldId id="283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2" r:id="rId16"/>
    <p:sldId id="290" r:id="rId17"/>
    <p:sldId id="291" r:id="rId18"/>
    <p:sldId id="293" r:id="rId19"/>
    <p:sldId id="294" r:id="rId20"/>
  </p:sldIdLst>
  <p:sldSz cx="12192000" cy="6858000"/>
  <p:notesSz cx="9144000" cy="6858000"/>
  <p:embeddedFontLs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</p:embeddedFont>
    <p:embeddedFont>
      <p:font typeface="Gill Sans MT" panose="020B0502020104020203" pitchFamily="34" charset="0"/>
      <p:regular r:id="rId29"/>
      <p:bold r:id="rId30"/>
      <p:italic r:id="rId31"/>
      <p:boldItalic r:id="rId32"/>
    </p:embeddedFont>
    <p:embeddedFont>
      <p:font typeface="Blogger Sans" panose="02000506030000020004" pitchFamily="50" charset="0"/>
      <p:bold r:id="rId33"/>
    </p:embeddedFont>
    <p:embeddedFont>
      <p:font typeface="MV Boli" panose="02000500030200090000" pitchFamily="2" charset="0"/>
      <p:regular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</p:embeddedFontLst>
  <p:kinsoku lang="ja-JP" invalStChars="、。，．・：；？！゛゜ヽヾゝゞ々’”）〕］｝〉》」』】°‰′″℃￠％!%),.:;?]}｡｣､･ﾞﾟ" invalEndChars="‘“（〔［｛〈《「『【￥＄$([\{｢￡ и в с о из 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orient="horz" pos="7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D5D"/>
    <a:srgbClr val="788295"/>
    <a:srgbClr val="33B2C6"/>
    <a:srgbClr val="BEBEBD"/>
    <a:srgbClr val="5654C0"/>
    <a:srgbClr val="44AB4E"/>
    <a:srgbClr val="E8168B"/>
    <a:srgbClr val="0C5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5"/>
    <p:restoredTop sz="89709" autoAdjust="0"/>
  </p:normalViewPr>
  <p:slideViewPr>
    <p:cSldViewPr snapToObjects="1" showGuides="1">
      <p:cViewPr varScale="1">
        <p:scale>
          <a:sx n="76" d="100"/>
          <a:sy n="76" d="100"/>
        </p:scale>
        <p:origin x="835" y="67"/>
      </p:cViewPr>
      <p:guideLst>
        <p:guide orient="horz" pos="346"/>
        <p:guide pos="347"/>
        <p:guide orient="horz" pos="482"/>
        <p:guide orient="horz" pos="7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>
        <p:scale>
          <a:sx n="80" d="100"/>
          <a:sy n="80" d="100"/>
        </p:scale>
        <p:origin x="3480" y="8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B371537-E30C-E741-93A8-07C63C1D43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Open Sans" panose="020B0606030504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A877922-A3EB-2C47-9175-FE58EC13E1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5909E-82FB-BC41-B8ED-FA9960348B40}" type="slidenum">
              <a:rPr lang="ru-RU" smtClean="0">
                <a:latin typeface="Open Sans" panose="020B0606030504020204" pitchFamily="34" charset="0"/>
              </a:rPr>
              <a:t>‹#›</a:t>
            </a:fld>
            <a:endParaRPr lang="ru-RU" dirty="0">
              <a:latin typeface="Open Sans" panose="020B0606030504020204" pitchFamily="34" charset="0"/>
            </a:endParaRPr>
          </a:p>
        </p:txBody>
      </p:sp>
      <p:sp>
        <p:nvSpPr>
          <p:cNvPr id="6" name="Верхний колонтитул 5">
            <a:extLst>
              <a:ext uri="{FF2B5EF4-FFF2-40B4-BE49-F238E27FC236}">
                <a16:creationId xmlns:a16="http://schemas.microsoft.com/office/drawing/2014/main" xmlns="" id="{A41E834F-6EC1-5D42-B7E4-E7A43CC46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80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979ABC81-C567-2F4E-A581-83D721ADC4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xmlns="" id="{B5045BF8-E619-3F43-9A03-12CCA3A8D5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10" name="Заметки 9">
            <a:extLst>
              <a:ext uri="{FF2B5EF4-FFF2-40B4-BE49-F238E27FC236}">
                <a16:creationId xmlns:a16="http://schemas.microsoft.com/office/drawing/2014/main" xmlns="" id="{DC6C6959-C31D-3D45-B36E-B433E9A119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735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Титульник</a:t>
            </a:r>
            <a:r>
              <a:rPr lang="ru-RU" dirty="0"/>
              <a:t> 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BC81-C567-2F4E-A581-83D721ADC41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30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BC81-C567-2F4E-A581-83D721ADC41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38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7576E01-0298-404E-A0EC-A99B213E47A9}"/>
              </a:ext>
            </a:extLst>
          </p:cNvPr>
          <p:cNvSpPr/>
          <p:nvPr userDrawn="1"/>
        </p:nvSpPr>
        <p:spPr>
          <a:xfrm>
            <a:off x="7176120" y="0"/>
            <a:ext cx="2376264" cy="662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A70FEE-2E03-3945-82CA-920054C9E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960"/>
          <a:stretch/>
        </p:blipFill>
        <p:spPr>
          <a:xfrm>
            <a:off x="3950203" y="0"/>
            <a:ext cx="4532858" cy="30518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1B776D-CD43-DF42-974B-E971A43616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4239" y="2512571"/>
            <a:ext cx="5789527" cy="2472597"/>
          </a:xfrm>
        </p:spPr>
        <p:txBody>
          <a:bodyPr lIns="0" rIns="0" anchor="t" anchorCtr="0">
            <a:normAutofit/>
          </a:bodyPr>
          <a:lstStyle>
            <a:lvl1pPr algn="l">
              <a:defRPr sz="4200" b="1" i="0" baseline="0">
                <a:solidFill>
                  <a:srgbClr val="1F4D5D"/>
                </a:solidFill>
                <a:latin typeface="Blogger Sans" panose="02000506030000020004" pitchFamily="2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75451AB-9061-354F-AC32-FF476E6F7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9070"/>
          <a:stretch/>
        </p:blipFill>
        <p:spPr>
          <a:xfrm>
            <a:off x="5818018" y="-16520"/>
            <a:ext cx="6399410" cy="68745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2085A9-60EE-3F41-829A-ABCB5C54F2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89240"/>
            <a:ext cx="12193200" cy="8870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B243D3-275A-C045-891E-FBE53F2DCFB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50387" y="732412"/>
            <a:ext cx="1166245" cy="8220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6A8D650-2ED8-8840-88D8-0560029520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93552" y="2708992"/>
            <a:ext cx="4279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6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5EB6764-80A9-424F-A55A-5172B03FD232}"/>
              </a:ext>
            </a:extLst>
          </p:cNvPr>
          <p:cNvSpPr/>
          <p:nvPr userDrawn="1"/>
        </p:nvSpPr>
        <p:spPr>
          <a:xfrm>
            <a:off x="7176120" y="0"/>
            <a:ext cx="5015880" cy="662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ABA8A90-7FE2-F740-870A-8A2C5A898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538"/>
          <a:stretch/>
        </p:blipFill>
        <p:spPr>
          <a:xfrm>
            <a:off x="3887545" y="0"/>
            <a:ext cx="6040600" cy="408964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7576E01-0298-404E-A0EC-A99B213E47A9}"/>
              </a:ext>
            </a:extLst>
          </p:cNvPr>
          <p:cNvSpPr/>
          <p:nvPr userDrawn="1"/>
        </p:nvSpPr>
        <p:spPr>
          <a:xfrm>
            <a:off x="7295829" y="0"/>
            <a:ext cx="2376264" cy="6627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1B776D-CD43-DF42-974B-E971A43616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4239" y="2512571"/>
            <a:ext cx="5789527" cy="2472597"/>
          </a:xfrm>
        </p:spPr>
        <p:txBody>
          <a:bodyPr lIns="0" rIns="0" anchor="t" anchorCtr="0">
            <a:normAutofit/>
          </a:bodyPr>
          <a:lstStyle>
            <a:lvl1pPr algn="l">
              <a:defRPr sz="4200" b="1" i="0" baseline="0">
                <a:solidFill>
                  <a:srgbClr val="1F4D5D"/>
                </a:solidFill>
                <a:latin typeface="Blogger Sans" panose="02000506030000020004" pitchFamily="2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75451AB-9061-354F-AC32-FF476E6F7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216" t="-5187" r="25192" b="12537"/>
          <a:stretch/>
        </p:blipFill>
        <p:spPr>
          <a:xfrm>
            <a:off x="4699620" y="-49696"/>
            <a:ext cx="7492380" cy="69573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2085A9-60EE-3F41-829A-ABCB5C54F2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89240"/>
            <a:ext cx="12193200" cy="8870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B243D3-275A-C045-891E-FBE53F2DCFB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55840" y="881666"/>
            <a:ext cx="940267" cy="6627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6A8D650-2ED8-8840-88D8-0560029520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80173" y="2832404"/>
            <a:ext cx="4279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2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D6F85D-AAC9-5741-993B-FB074F97AD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D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10859-C49E-2E4E-9A15-26659383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00" y="2080493"/>
            <a:ext cx="10813800" cy="221260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6401DB-CB35-854A-854D-909729D981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89240"/>
            <a:ext cx="12193200" cy="8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7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1B776D-CD43-DF42-974B-E971A43616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833" y="1352642"/>
            <a:ext cx="5789527" cy="2472597"/>
          </a:xfrm>
        </p:spPr>
        <p:txBody>
          <a:bodyPr lIns="0" rIns="0" anchor="t" anchorCtr="0">
            <a:normAutofit/>
          </a:bodyPr>
          <a:lstStyle>
            <a:lvl1pPr algn="l">
              <a:defRPr sz="4200" b="1" i="0" baseline="0">
                <a:solidFill>
                  <a:srgbClr val="1F4D5D"/>
                </a:solidFill>
                <a:latin typeface="Blogger Sans" panose="02000506030000020004" pitchFamily="2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6383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9F210E6-BDA5-E943-A7A5-AAE103D2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627"/>
            <a:ext cx="7637929" cy="503014"/>
          </a:xfrm>
        </p:spPr>
        <p:txBody>
          <a:bodyPr lIns="503998">
            <a:noAutofit/>
          </a:bodyPr>
          <a:lstStyle>
            <a:lvl1pPr>
              <a:defRPr sz="3400" b="1" i="0" baseline="0">
                <a:solidFill>
                  <a:srgbClr val="31ABE0"/>
                </a:solidFill>
                <a:latin typeface="Blogger Sans" panose="02000506030000020004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DC00F9DD-F6D3-C74B-BC46-08C32C949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286" y="1111478"/>
            <a:ext cx="10963717" cy="488604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SzPct val="100000"/>
              <a:buFontTx/>
              <a:buNone/>
              <a:defRPr b="0" i="0" baseline="0">
                <a:latin typeface="Open Sans" panose="020B0606030504020204" pitchFamily="34" charset="0"/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B199FED-69F1-D04A-B603-4426AA4772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44459"/>
            <a:ext cx="12193200" cy="169136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53D0283D-A5FD-0E45-A56B-1D18FCF8735B}"/>
              </a:ext>
            </a:extLst>
          </p:cNvPr>
          <p:cNvSpPr txBox="1">
            <a:spLocks/>
          </p:cNvSpPr>
          <p:nvPr userDrawn="1"/>
        </p:nvSpPr>
        <p:spPr>
          <a:xfrm>
            <a:off x="528286" y="6549282"/>
            <a:ext cx="1586434" cy="216024"/>
          </a:xfrm>
          <a:prstGeom prst="rect">
            <a:avLst/>
          </a:prstGeom>
        </p:spPr>
        <p:txBody>
          <a:bodyPr vert="horz" lIns="0" tIns="45718" rIns="91436" bIns="4571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“NAUKA” LLC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www.ntik.ru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6646C9F-4F35-6C4F-BB8B-7968989E4D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73230" y="246685"/>
            <a:ext cx="637545" cy="3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3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31CEAB3-91D1-1B41-BEB8-2ADEE0250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C524A9E4-47C0-FF40-933A-802D4BD8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627"/>
            <a:ext cx="7637929" cy="503014"/>
          </a:xfrm>
        </p:spPr>
        <p:txBody>
          <a:bodyPr lIns="503998">
            <a:normAutofit/>
          </a:bodyPr>
          <a:lstStyle>
            <a:lvl1pPr>
              <a:defRPr sz="2800" b="1" i="0" baseline="0">
                <a:solidFill>
                  <a:srgbClr val="31ABE0"/>
                </a:solidFill>
                <a:latin typeface="Blogger Sans" panose="02000506030000020004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864D581-9151-8B44-B5F4-50BE821111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682661"/>
            <a:ext cx="8140700" cy="254000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3DF15688-EC83-1D45-9C58-622337BBE59F}"/>
              </a:ext>
            </a:extLst>
          </p:cNvPr>
          <p:cNvSpPr txBox="1">
            <a:spLocks/>
          </p:cNvSpPr>
          <p:nvPr userDrawn="1"/>
        </p:nvSpPr>
        <p:spPr>
          <a:xfrm>
            <a:off x="-2" y="6541286"/>
            <a:ext cx="2135555" cy="288032"/>
          </a:xfrm>
          <a:prstGeom prst="rect">
            <a:avLst/>
          </a:prstGeom>
        </p:spPr>
        <p:txBody>
          <a:bodyPr vert="horz" lIns="540000" tIns="60957" rIns="121915" bIns="60957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67" b="0" i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ООО «Наука»    </a:t>
            </a:r>
            <a:r>
              <a:rPr lang="en-US" sz="1067" b="0" i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www.ntik.ru</a:t>
            </a:r>
            <a:endParaRPr lang="ru-RU" sz="1067" b="0" i="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380460-8AC7-1340-8555-E90314409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287" y="1290918"/>
            <a:ext cx="4921624" cy="4886045"/>
          </a:xfrm>
          <a:prstGeom prst="rect">
            <a:avLst/>
          </a:prstGeo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b="0" i="0" baseline="0">
                <a:latin typeface="Open Sans" panose="020B0606030504020204" pitchFamily="34" charset="0"/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B8D960-E9E8-9E47-AA2E-B5DC56047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2287" y="1290918"/>
            <a:ext cx="4921624" cy="488604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2"/>
              </a:buClr>
              <a:buFont typeface="Courier New" panose="02070309020205020404" pitchFamily="49" charset="0"/>
              <a:buChar char="o"/>
              <a:defRPr b="0" i="0" baseline="0">
                <a:latin typeface="Open Sans" panose="020B0606030504020204" pitchFamily="34" charset="0"/>
              </a:defRPr>
            </a:lvl1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40D72E-6CF9-FC4B-88FF-2C9399F0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748E5CF1-AD1B-1148-9DA3-D64FFD437D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70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CB73CCD-2EFB-0549-AA6F-78E9B8FD1C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E1D2C0B4-55CA-9840-9527-E0BF61B6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627"/>
            <a:ext cx="7637929" cy="503014"/>
          </a:xfrm>
        </p:spPr>
        <p:txBody>
          <a:bodyPr lIns="503998">
            <a:normAutofit/>
          </a:bodyPr>
          <a:lstStyle>
            <a:lvl1pPr>
              <a:defRPr sz="2800" b="1" i="0" baseline="0">
                <a:solidFill>
                  <a:srgbClr val="31ABE0"/>
                </a:solidFill>
                <a:latin typeface="Blogger Sans" panose="02000506030000020004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E5C6FDD-5FF8-AC41-A089-BE62FCD9AB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682661"/>
            <a:ext cx="81407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6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CAC2FEC-B427-364F-ACAA-C687FAC254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259852-FB01-5543-9834-CB312064E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8181"/>
            <a:ext cx="6172200" cy="452286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SzPct val="100000"/>
              <a:buFont typeface="+mj-lt"/>
              <a:buAutoNum type="arabicPeriod"/>
              <a:defRPr sz="2000" b="0" i="0" baseline="0">
                <a:latin typeface="Open Sans" panose="020B0606030504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20EE71-6A51-AC46-9379-CAA6DDC75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10" y="1338181"/>
            <a:ext cx="412656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 dirty="0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612908-4DF9-C140-AE9D-EED657FA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748E5CF1-AD1B-1148-9DA3-D64FFD437D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5615C111-71BB-9B44-813E-C3B68C55FC01}"/>
              </a:ext>
            </a:extLst>
          </p:cNvPr>
          <p:cNvSpPr txBox="1">
            <a:spLocks/>
          </p:cNvSpPr>
          <p:nvPr userDrawn="1"/>
        </p:nvSpPr>
        <p:spPr>
          <a:xfrm>
            <a:off x="0" y="209627"/>
            <a:ext cx="7637929" cy="503014"/>
          </a:xfrm>
          <a:prstGeom prst="rect">
            <a:avLst/>
          </a:prstGeom>
        </p:spPr>
        <p:txBody>
          <a:bodyPr vert="horz" lIns="503998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31ABE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b="1" i="0" dirty="0">
                <a:latin typeface="Blogger Sans" panose="02000506030000020004" pitchFamily="2" charset="0"/>
              </a:rPr>
              <a:t>Образец заголовка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D40B77A-064D-B64A-B59D-1A90EA479E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682661"/>
            <a:ext cx="8140700" cy="254000"/>
          </a:xfrm>
          <a:prstGeom prst="rect">
            <a:avLst/>
          </a:prstGeom>
        </p:spPr>
      </p:pic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84F0B60D-2F2E-0540-A944-3D8E1FD39877}"/>
              </a:ext>
            </a:extLst>
          </p:cNvPr>
          <p:cNvSpPr txBox="1">
            <a:spLocks/>
          </p:cNvSpPr>
          <p:nvPr userDrawn="1"/>
        </p:nvSpPr>
        <p:spPr>
          <a:xfrm>
            <a:off x="-2" y="6541286"/>
            <a:ext cx="2135555" cy="288032"/>
          </a:xfrm>
          <a:prstGeom prst="rect">
            <a:avLst/>
          </a:prstGeom>
        </p:spPr>
        <p:txBody>
          <a:bodyPr vert="horz" lIns="540000" tIns="60957" rIns="121915" bIns="60957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67" b="0" i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ООО «Наука»    </a:t>
            </a:r>
            <a:r>
              <a:rPr lang="en-US" sz="1067" b="0" i="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www.ntik.ru</a:t>
            </a:r>
            <a:endParaRPr lang="ru-RU" sz="1067" b="0" i="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1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D6F85D-AAC9-5741-993B-FB074F97AD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4D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10859-C49E-2E4E-9A15-26659383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00" y="2080493"/>
            <a:ext cx="10813800" cy="2212603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6401DB-CB35-854A-854D-909729D981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89240"/>
            <a:ext cx="12193200" cy="8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4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FCA2AD-4604-314F-A30D-A6D1EF48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08138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D25C6F-F025-7B49-8158-2D2276048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380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748E5CF1-AD1B-1148-9DA3-D64FFD437D8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94AC50D6-307C-7248-8C58-D02C6A9EF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44547"/>
            <a:ext cx="10813800" cy="42324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165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58" r:id="rId4"/>
    <p:sldLayoutId id="2147483659" r:id="rId5"/>
    <p:sldLayoutId id="2147483652" r:id="rId6"/>
    <p:sldLayoutId id="2147483654" r:id="rId7"/>
    <p:sldLayoutId id="2147483656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baseline="0">
          <a:solidFill>
            <a:srgbClr val="31ABE0"/>
          </a:solidFill>
          <a:latin typeface="Blogger Sans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31ABE0"/>
        </a:buClr>
        <a:buSzPct val="120000"/>
        <a:buFont typeface="Arial" panose="020B0604020202020204" pitchFamily="34" charset="0"/>
        <a:buChar char="•"/>
        <a:defRPr sz="2000" b="1" i="0" kern="1200" baseline="0">
          <a:solidFill>
            <a:schemeClr val="tx1"/>
          </a:solidFill>
          <a:latin typeface="Blogger Sans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31ABE0"/>
        </a:buClr>
        <a:buSzPct val="120000"/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31ABE0"/>
        </a:buClr>
        <a:buSzPct val="120000"/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31ABE0"/>
        </a:buClr>
        <a:buSzPct val="120000"/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31ABE0"/>
        </a:buClr>
        <a:buSzPct val="120000"/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hyperlink" Target="https://riverdoc.ru/" TargetMode="External"/><Relationship Id="rId2" Type="http://schemas.openxmlformats.org/officeDocument/2006/relationships/hyperlink" Target="mailto:Chernov_D_V@ntik.ru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F0584F1-7FA1-A84F-8189-DF35E48F4688}"/>
              </a:ext>
            </a:extLst>
          </p:cNvPr>
          <p:cNvSpPr/>
          <p:nvPr/>
        </p:nvSpPr>
        <p:spPr>
          <a:xfrm>
            <a:off x="550863" y="2300562"/>
            <a:ext cx="5400600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4200" b="1" dirty="0">
                <a:solidFill>
                  <a:srgbClr val="1F4D5D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MV Boli" panose="02000500030200090000" pitchFamily="2" charset="0"/>
              </a:rPr>
              <a:t>Система электронного</a:t>
            </a:r>
            <a:r>
              <a:rPr lang="en-US" altLang="ru-RU" sz="4200" b="1" dirty="0">
                <a:solidFill>
                  <a:srgbClr val="1F4D5D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MV Boli" panose="02000500030200090000" pitchFamily="2" charset="0"/>
              </a:rPr>
              <a:t> </a:t>
            </a:r>
            <a:r>
              <a:rPr lang="ru-RU" altLang="ru-RU" sz="4200" b="1" dirty="0">
                <a:solidFill>
                  <a:srgbClr val="1F4D5D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MV Boli" panose="02000500030200090000" pitchFamily="2" charset="0"/>
              </a:rPr>
              <a:t>документооборота</a:t>
            </a:r>
          </a:p>
        </p:txBody>
      </p:sp>
    </p:spTree>
    <p:extLst>
      <p:ext uri="{BB962C8B-B14F-4D97-AF65-F5344CB8AC3E}">
        <p14:creationId xmlns:p14="http://schemas.microsoft.com/office/powerpoint/2010/main" val="5390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03DD77-511A-7445-8393-8F72DF1D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8464"/>
            <a:ext cx="10963717" cy="503014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  <a:t>4. Архив электронных документов. Возможности</a:t>
            </a:r>
            <a:r>
              <a:rPr lang="en-US" dirty="0">
                <a:solidFill>
                  <a:srgbClr val="00B0F0"/>
                </a:solidFill>
                <a:ea typeface="Blogger Sans" panose="02000506030000020004" pitchFamily="2" charset="0"/>
              </a:rPr>
              <a:t/>
            </a:r>
            <a:br>
              <a:rPr lang="en-US" dirty="0">
                <a:solidFill>
                  <a:srgbClr val="00B0F0"/>
                </a:solidFill>
                <a:ea typeface="Blogger Sans" panose="02000506030000020004" pitchFamily="2" charset="0"/>
              </a:rPr>
            </a:br>
            <a:endParaRPr lang="ru-RU" dirty="0">
              <a:ea typeface="Blogger Sans" panose="02000506030000020004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CFD6B9-0259-F64D-8780-B431B6753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268760"/>
            <a:ext cx="10963717" cy="416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Создание централизованного архива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ru-R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Сохранность информации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ru-R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Оперативный поиск документов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ru-R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Управление правами доступа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ru-R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Хранение документов, подписанных электронной подписью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ru-R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Миграция документов из внешних информационных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285139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03DD77-511A-7445-8393-8F72DF1D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8464"/>
            <a:ext cx="10963717" cy="503014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  <a:t>5. Безопасность. Управление правами доступа </a:t>
            </a:r>
            <a:r>
              <a:rPr lang="en-US" dirty="0">
                <a:solidFill>
                  <a:srgbClr val="00B0F0"/>
                </a:solidFill>
                <a:ea typeface="Blogger Sans" panose="02000506030000020004" pitchFamily="2" charset="0"/>
              </a:rPr>
              <a:t/>
            </a:r>
            <a:br>
              <a:rPr lang="en-US" dirty="0">
                <a:solidFill>
                  <a:srgbClr val="00B0F0"/>
                </a:solidFill>
                <a:ea typeface="Blogger Sans" panose="02000506030000020004" pitchFamily="2" charset="0"/>
              </a:rPr>
            </a:br>
            <a:endParaRPr lang="ru-RU" dirty="0">
              <a:ea typeface="Blogger Sans" panose="02000506030000020004" pitchFamily="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CFD6B9-0259-F64D-8780-B431B6753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5" y="1268760"/>
            <a:ext cx="10585176" cy="4083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 Авторизация и аутентификация через внутренние механизмы или внешние системы (</a:t>
            </a: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Active Directory</a:t>
            </a: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ru-RU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 Гибкое управление наборами прав на объекты для конкретных пользователей и групп</a:t>
            </a: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 Усиленная электронная подпись документов</a:t>
            </a: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ru-RU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dirty="0" smtClean="0">
                <a:ea typeface="Open Sans" panose="020B0606030504020204" pitchFamily="34" charset="0"/>
                <a:cs typeface="Open Sans" panose="020B0606030504020204" pitchFamily="34" charset="0"/>
              </a:rPr>
              <a:t>Отражение всех действий </a:t>
            </a: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пользователей и сервисов </a:t>
            </a:r>
            <a:r>
              <a:rPr lang="ru-RU" sz="1800" dirty="0" smtClean="0">
                <a:ea typeface="Open Sans" panose="020B0606030504020204" pitchFamily="34" charset="0"/>
                <a:cs typeface="Open Sans" panose="020B0606030504020204" pitchFamily="34" charset="0"/>
              </a:rPr>
              <a:t>в </a:t>
            </a: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системном аудите</a:t>
            </a: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ru-RU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 Защищенное </a:t>
            </a:r>
            <a:r>
              <a:rPr lang="en-US" sz="1800" dirty="0" smtClean="0">
                <a:ea typeface="Open Sans" panose="020B0606030504020204" pitchFamily="34" charset="0"/>
                <a:cs typeface="Open Sans" panose="020B0606030504020204" pitchFamily="34" charset="0"/>
              </a:rPr>
              <a:t>https</a:t>
            </a:r>
            <a:r>
              <a:rPr lang="ru-RU" sz="1800" dirty="0" smtClean="0">
                <a:ea typeface="Open Sans" panose="020B0606030504020204" pitchFamily="34" charset="0"/>
                <a:cs typeface="Open Sans" panose="020B0606030504020204" pitchFamily="34" charset="0"/>
              </a:rPr>
              <a:t>-соединение</a:t>
            </a:r>
            <a:endParaRPr lang="ru-RU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0000"/>
              </a:lnSpc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ru-RU" sz="1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3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D6DF62-3B9A-9A49-9F5A-4CCCC784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10040995" cy="635740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  <a:t>6. Широкие возможности интеграции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ABE37F36-BD19-344F-8DDD-A172E28773DD}"/>
              </a:ext>
            </a:extLst>
          </p:cNvPr>
          <p:cNvSpPr txBox="1">
            <a:spLocks/>
          </p:cNvSpPr>
          <p:nvPr/>
        </p:nvSpPr>
        <p:spPr>
          <a:xfrm>
            <a:off x="522900" y="1196752"/>
            <a:ext cx="9793609" cy="3384376"/>
          </a:xfrm>
          <a:prstGeom prst="rect">
            <a:avLst/>
          </a:prstGeom>
        </p:spPr>
        <p:txBody>
          <a:bodyPr lIns="0">
            <a:no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Интеграция с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-системами</a:t>
            </a:r>
          </a:p>
          <a:p>
            <a:pPr>
              <a:lnSpc>
                <a:spcPct val="150000"/>
              </a:lnSpc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Интеграция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корпоративными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ERP</a:t>
            </a:r>
          </a:p>
          <a:p>
            <a:pPr>
              <a:lnSpc>
                <a:spcPct val="150000"/>
              </a:lnSpc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endParaRPr lang="ru-R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Интеграция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системами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распознавания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документов</a:t>
            </a:r>
          </a:p>
          <a:p>
            <a:pPr>
              <a:lnSpc>
                <a:spcPct val="150000"/>
              </a:lnSpc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Интеграция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портальными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решениями</a:t>
            </a:r>
            <a:endParaRPr lang="ru-R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Интеграция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геоинформационными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системами</a:t>
            </a:r>
            <a:endParaRPr lang="ru-R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9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6A564C-F691-6641-880C-29587895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680" y="404664"/>
            <a:ext cx="11737304" cy="50301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bg2"/>
                </a:solidFill>
              </a:rPr>
              <a:t>7. Широкий выбор вариантов </a:t>
            </a:r>
            <a:r>
              <a:rPr lang="ru-RU" dirty="0" smtClean="0">
                <a:solidFill>
                  <a:schemeClr val="bg2"/>
                </a:solidFill>
              </a:rPr>
              <a:t>установки </a:t>
            </a:r>
            <a:r>
              <a:rPr lang="ru-RU" dirty="0">
                <a:solidFill>
                  <a:schemeClr val="bg2"/>
                </a:solidFill>
              </a:rPr>
              <a:t>системы</a:t>
            </a:r>
          </a:p>
        </p:txBody>
      </p:sp>
      <p:pic>
        <p:nvPicPr>
          <p:cNvPr id="5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D120B49B-2FFA-3348-B6DC-ACE1E341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1" y="3673275"/>
            <a:ext cx="1775678" cy="118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D588B2FE-0191-0349-8245-832A67F5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355" y="3823168"/>
            <a:ext cx="1638253" cy="8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ÐÐ°ÑÑÐ¸Ð½ÐºÐ¸ Ð¿Ð¾ Ð·Ð°Ð¿ÑÐ¾ÑÑ ms sql">
            <a:extLst>
              <a:ext uri="{FF2B5EF4-FFF2-40B4-BE49-F238E27FC236}">
                <a16:creationId xmlns:a16="http://schemas.microsoft.com/office/drawing/2014/main" xmlns="" id="{847EB3BC-1D42-684B-AE43-8B7C41C48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112" y="3756007"/>
            <a:ext cx="1340665" cy="110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sap hana">
            <a:extLst>
              <a:ext uri="{FF2B5EF4-FFF2-40B4-BE49-F238E27FC236}">
                <a16:creationId xmlns:a16="http://schemas.microsoft.com/office/drawing/2014/main" xmlns="" id="{C86667E5-CC68-1E42-9816-3EDBA0D07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265" y="4102361"/>
            <a:ext cx="1540818" cy="49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Ð°ÑÑÐ¸Ð½ÐºÐ¸ Ð¿Ð¾ Ð·Ð°Ð¿ÑÐ¾ÑÑ oracle">
            <a:extLst>
              <a:ext uri="{FF2B5EF4-FFF2-40B4-BE49-F238E27FC236}">
                <a16:creationId xmlns:a16="http://schemas.microsoft.com/office/drawing/2014/main" xmlns="" id="{A2377EBA-EEEF-4042-B5B1-DB62E3FFA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10862" r="6738" b="26295"/>
          <a:stretch/>
        </p:blipFill>
        <p:spPr bwMode="auto">
          <a:xfrm>
            <a:off x="7177675" y="4162491"/>
            <a:ext cx="1811951" cy="4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E38B6BB-F039-184C-9B18-26B360F7B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5503" y="1514828"/>
            <a:ext cx="1370371" cy="15611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161C085-FD9E-904F-AAD5-27598B5C8F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9561" y="1575910"/>
            <a:ext cx="1784264" cy="1504380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70108E5B-B7C4-FD41-B8D6-4E727090E15A}"/>
              </a:ext>
            </a:extLst>
          </p:cNvPr>
          <p:cNvSpPr/>
          <p:nvPr/>
        </p:nvSpPr>
        <p:spPr>
          <a:xfrm>
            <a:off x="550863" y="3645024"/>
            <a:ext cx="2050514" cy="1347215"/>
          </a:xfrm>
          <a:prstGeom prst="roundRect">
            <a:avLst/>
          </a:prstGeom>
          <a:noFill/>
          <a:ln>
            <a:solidFill>
              <a:srgbClr val="BE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56875545-2FA4-7F45-B435-8ED6791D903E}"/>
              </a:ext>
            </a:extLst>
          </p:cNvPr>
          <p:cNvSpPr/>
          <p:nvPr/>
        </p:nvSpPr>
        <p:spPr>
          <a:xfrm>
            <a:off x="2713502" y="3645024"/>
            <a:ext cx="2050514" cy="1347215"/>
          </a:xfrm>
          <a:prstGeom prst="roundRect">
            <a:avLst/>
          </a:prstGeom>
          <a:noFill/>
          <a:ln>
            <a:solidFill>
              <a:srgbClr val="BE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19A40D2D-13FC-8C4D-AB77-C378128C4166}"/>
              </a:ext>
            </a:extLst>
          </p:cNvPr>
          <p:cNvSpPr/>
          <p:nvPr/>
        </p:nvSpPr>
        <p:spPr>
          <a:xfrm>
            <a:off x="4876141" y="3645024"/>
            <a:ext cx="2050514" cy="1347215"/>
          </a:xfrm>
          <a:prstGeom prst="roundRect">
            <a:avLst/>
          </a:prstGeom>
          <a:noFill/>
          <a:ln>
            <a:solidFill>
              <a:srgbClr val="BE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C9D33143-9175-074C-80AA-9ABFB74A51FD}"/>
              </a:ext>
            </a:extLst>
          </p:cNvPr>
          <p:cNvSpPr/>
          <p:nvPr/>
        </p:nvSpPr>
        <p:spPr>
          <a:xfrm>
            <a:off x="7038780" y="3645024"/>
            <a:ext cx="2050514" cy="1347215"/>
          </a:xfrm>
          <a:prstGeom prst="roundRect">
            <a:avLst/>
          </a:prstGeom>
          <a:noFill/>
          <a:ln>
            <a:solidFill>
              <a:srgbClr val="BE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6F1B14AA-9C50-F943-87A8-135B6A020FC1}"/>
              </a:ext>
            </a:extLst>
          </p:cNvPr>
          <p:cNvSpPr/>
          <p:nvPr/>
        </p:nvSpPr>
        <p:spPr>
          <a:xfrm>
            <a:off x="9201418" y="3645024"/>
            <a:ext cx="2050514" cy="1347215"/>
          </a:xfrm>
          <a:prstGeom prst="roundRect">
            <a:avLst/>
          </a:prstGeom>
          <a:noFill/>
          <a:ln>
            <a:solidFill>
              <a:srgbClr val="BEBE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Apache Tomcat — Википедия">
            <a:extLst>
              <a:ext uri="{FF2B5EF4-FFF2-40B4-BE49-F238E27FC236}">
                <a16:creationId xmlns:a16="http://schemas.microsoft.com/office/drawing/2014/main" xmlns="" id="{2FF3A862-5E76-D2DB-847E-26F90171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55" y="1704921"/>
            <a:ext cx="1761633" cy="124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6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2DF183-6BC3-904A-84A9-44142B64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8" y="483258"/>
            <a:ext cx="10272464" cy="33964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  <a:t>Варианты установки системы на бесплатной инфраструктуре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74B34A32-640A-BE49-AD37-F426EAB69BE5}"/>
              </a:ext>
            </a:extLst>
          </p:cNvPr>
          <p:cNvSpPr txBox="1">
            <a:spLocks/>
          </p:cNvSpPr>
          <p:nvPr/>
        </p:nvSpPr>
        <p:spPr>
          <a:xfrm>
            <a:off x="983432" y="1891876"/>
            <a:ext cx="4376110" cy="1548172"/>
          </a:xfrm>
          <a:prstGeom prst="rect">
            <a:avLst/>
          </a:prstGeom>
        </p:spPr>
        <p:txBody>
          <a:bodyPr vert="horz" lIns="9000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1ABE0"/>
              </a:buClr>
              <a:buSzPct val="100000"/>
              <a:buFontTx/>
              <a:buNone/>
              <a:defRPr sz="20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1ABE0"/>
              </a:buClr>
              <a:buSzPct val="120000"/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1ABE0"/>
              </a:buClr>
              <a:buSzPct val="120000"/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1ABE0"/>
              </a:buClr>
              <a:buSzPct val="120000"/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1ABE0"/>
              </a:buClr>
              <a:buSzPct val="120000"/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80"/>
              </a:spcBef>
            </a:pPr>
            <a:r>
              <a:rPr lang="ru-RU" b="1" dirty="0" smtClean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СУБД</a:t>
            </a:r>
          </a:p>
          <a:p>
            <a:pPr>
              <a:spcBef>
                <a:spcPts val="480"/>
              </a:spcBef>
            </a:pPr>
            <a:r>
              <a:rPr lang="ru-RU" sz="1800" dirty="0" smtClean="0">
                <a:ea typeface="Open Sans" panose="020B0606030504020204" pitchFamily="34" charset="0"/>
                <a:cs typeface="Open Sans" panose="020B0606030504020204" pitchFamily="34" charset="0"/>
              </a:rPr>
              <a:t>Возможность </a:t>
            </a: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использования бесплатных систем управления данными </a:t>
            </a: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PostgreSQL, MySQL</a:t>
            </a:r>
            <a:endParaRPr lang="ru-RU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8D1FFBAE-4FEF-DF48-A347-6B522B424901}"/>
              </a:ext>
            </a:extLst>
          </p:cNvPr>
          <p:cNvSpPr txBox="1">
            <a:spLocks/>
          </p:cNvSpPr>
          <p:nvPr/>
        </p:nvSpPr>
        <p:spPr>
          <a:xfrm>
            <a:off x="6112370" y="1891876"/>
            <a:ext cx="4845404" cy="13551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Операционная </a:t>
            </a:r>
            <a:r>
              <a:rPr lang="ru-RU" sz="2000" b="1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</a:t>
            </a:r>
          </a:p>
          <a:p>
            <a:pPr marL="0" indent="0">
              <a:buNone/>
            </a:pPr>
            <a:r>
              <a:rPr lang="ru-RU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Разворачивание 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операционных системах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 Server </a:t>
            </a: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CentOS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0287D0D2-59E6-D040-ACA7-CFBC48D2247F}"/>
              </a:ext>
            </a:extLst>
          </p:cNvPr>
          <p:cNvSpPr txBox="1">
            <a:spLocks/>
          </p:cNvSpPr>
          <p:nvPr/>
        </p:nvSpPr>
        <p:spPr>
          <a:xfrm>
            <a:off x="983432" y="3806023"/>
            <a:ext cx="4376110" cy="154815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Сервер приложений</a:t>
            </a:r>
          </a:p>
          <a:p>
            <a:pPr marL="0" indent="0">
              <a:buNone/>
            </a:pP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Применение современного и бесплатного сервера приложений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Apache Tomcat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C3AAEDE9-0831-DA4D-BBFE-3E97DAE771B3}"/>
              </a:ext>
            </a:extLst>
          </p:cNvPr>
          <p:cNvSpPr txBox="1">
            <a:spLocks/>
          </p:cNvSpPr>
          <p:nvPr/>
        </p:nvSpPr>
        <p:spPr>
          <a:xfrm>
            <a:off x="6112370" y="3806024"/>
            <a:ext cx="4845404" cy="12169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Российская разработка</a:t>
            </a:r>
          </a:p>
          <a:p>
            <a:pPr marL="0" indent="0">
              <a:buNone/>
            </a:pPr>
            <a:r>
              <a:rPr lang="ru-R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Система разработана без применения скрытых платных компонентов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C073CBE-30B8-4B4C-A46D-773328BB2E90}"/>
              </a:ext>
            </a:extLst>
          </p:cNvPr>
          <p:cNvCxnSpPr>
            <a:cxnSpLocks/>
          </p:cNvCxnSpPr>
          <p:nvPr/>
        </p:nvCxnSpPr>
        <p:spPr>
          <a:xfrm>
            <a:off x="5591939" y="1891876"/>
            <a:ext cx="0" cy="3462305"/>
          </a:xfrm>
          <a:prstGeom prst="line">
            <a:avLst/>
          </a:prstGeom>
          <a:ln w="9525">
            <a:solidFill>
              <a:srgbClr val="788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9FF40E2A-DA4E-A44B-B482-60150784063D}"/>
              </a:ext>
            </a:extLst>
          </p:cNvPr>
          <p:cNvCxnSpPr>
            <a:cxnSpLocks/>
          </p:cNvCxnSpPr>
          <p:nvPr/>
        </p:nvCxnSpPr>
        <p:spPr>
          <a:xfrm flipH="1">
            <a:off x="983432" y="3611000"/>
            <a:ext cx="9974342" cy="0"/>
          </a:xfrm>
          <a:prstGeom prst="line">
            <a:avLst/>
          </a:prstGeom>
          <a:ln w="9525">
            <a:solidFill>
              <a:srgbClr val="788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7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9ADA83D-DB8B-3849-A41E-7969B84A6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5706"/>
            <a:ext cx="7637929" cy="503014"/>
          </a:xfrm>
        </p:spPr>
        <p:txBody>
          <a:bodyPr/>
          <a:lstStyle/>
          <a:p>
            <a:r>
              <a:rPr lang="ru-RU" dirty="0"/>
              <a:t>Кейсы автоматизации: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6160BFF-BC5D-F64F-8CD3-36329A168ECE}"/>
              </a:ext>
            </a:extLst>
          </p:cNvPr>
          <p:cNvSpPr txBox="1">
            <a:spLocks/>
          </p:cNvSpPr>
          <p:nvPr/>
        </p:nvSpPr>
        <p:spPr>
          <a:xfrm>
            <a:off x="7545098" y="1268760"/>
            <a:ext cx="3303429" cy="4258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0D2B3D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Промышленное предприятие</a:t>
            </a:r>
            <a:endParaRPr lang="x-none" sz="1400" dirty="0">
              <a:solidFill>
                <a:srgbClr val="0D2B3D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D7EEFB-9C40-8942-B1F7-DBDEE3F1A67B}"/>
              </a:ext>
            </a:extLst>
          </p:cNvPr>
          <p:cNvSpPr txBox="1"/>
          <p:nvPr/>
        </p:nvSpPr>
        <p:spPr>
          <a:xfrm>
            <a:off x="7545101" y="1556792"/>
            <a:ext cx="3950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Proxima Nova Light" panose="02000506030000020004" pitchFamily="2" charset="0"/>
                <a:ea typeface="Roboto Light" pitchFamily="2" charset="0"/>
              </a:rPr>
              <a:t>Во всех структурных подразделениях произошла установка модулей получения/отправки документов во всех структурных подразделениях. Все перемещения документов теперь происходят в плоскости системы. Произошло возрастание скорости обмена документов и взятия их в работу. Однократная регистрация, единая история движения документов, инструменты контроля и отчетности повысили управляемость подразделениями и исполнительскую дисциплину</a:t>
            </a:r>
            <a:endParaRPr lang="x-none" sz="1200" dirty="0">
              <a:solidFill>
                <a:schemeClr val="accent6">
                  <a:lumMod val="50000"/>
                </a:schemeClr>
              </a:solidFill>
              <a:latin typeface="Proxima Nova Light" panose="02000506030000020004" pitchFamily="2" charset="0"/>
              <a:ea typeface="Roboto Light" pitchFamily="2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05B45523-5E79-7D4A-AAEF-15BDE2ACAD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384" y="1268760"/>
            <a:ext cx="1458341" cy="1090585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xmlns="" id="{2FF0DBCE-DECD-C34B-84D6-EDF086D446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1984" y="1268760"/>
            <a:ext cx="1458341" cy="1090585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xmlns="" id="{4D31352B-861A-4A43-91C8-2EB7109CA8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384" y="3838097"/>
            <a:ext cx="1458341" cy="1090585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xmlns="" id="{6552BB57-C093-E240-A655-FCD658DDE82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1984" y="3838097"/>
            <a:ext cx="1458341" cy="10905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64E011FC-94C5-CA4C-B255-EABEDA5CE395}"/>
              </a:ext>
            </a:extLst>
          </p:cNvPr>
          <p:cNvSpPr txBox="1">
            <a:spLocks/>
          </p:cNvSpPr>
          <p:nvPr/>
        </p:nvSpPr>
        <p:spPr>
          <a:xfrm>
            <a:off x="2128052" y="1268760"/>
            <a:ext cx="3247868" cy="4258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0D2B3D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Нефтеперерабатывающий завод</a:t>
            </a:r>
            <a:endParaRPr lang="x-none" sz="1400" dirty="0">
              <a:solidFill>
                <a:srgbClr val="0D2B3D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48BDA5-F4C2-4742-9FFE-788A28FEE4F9}"/>
              </a:ext>
            </a:extLst>
          </p:cNvPr>
          <p:cNvSpPr txBox="1"/>
          <p:nvPr/>
        </p:nvSpPr>
        <p:spPr>
          <a:xfrm>
            <a:off x="2128054" y="1556792"/>
            <a:ext cx="3607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Proxima Nova Light" panose="02000506030000020004" pitchFamily="2" charset="0"/>
                <a:ea typeface="Roboto Light" pitchFamily="2" charset="0"/>
              </a:rPr>
              <a:t>С помощью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Proxima Nova Light" panose="02000506030000020004" pitchFamily="2" charset="0"/>
                <a:ea typeface="Roboto Light" pitchFamily="2" charset="0"/>
              </a:rPr>
              <a:t>Ривердок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Proxima Nova Light" panose="02000506030000020004" pitchFamily="2" charset="0"/>
                <a:ea typeface="Roboto Light" pitchFamily="2" charset="0"/>
              </a:rPr>
              <a:t> в компании было проведено сведение воедино истории документов. Документ теперь регистрируется только один раз и имеет один регистрационный номер вместо множества. Таким образом, количество регистраций документов было радикально уменьшено с 72086 до 20596. Вместе с освобождением от бумажного документооборота произошло и ускорение поиска документов</a:t>
            </a:r>
            <a:endParaRPr lang="x-none" sz="1200" dirty="0">
              <a:solidFill>
                <a:schemeClr val="accent6">
                  <a:lumMod val="50000"/>
                </a:schemeClr>
              </a:solidFill>
              <a:latin typeface="Proxima Nova Light" panose="02000506030000020004" pitchFamily="2" charset="0"/>
              <a:ea typeface="Roboto Light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F7764F9-63E0-8D49-BB75-1AD23A19B9B7}"/>
              </a:ext>
            </a:extLst>
          </p:cNvPr>
          <p:cNvSpPr txBox="1">
            <a:spLocks/>
          </p:cNvSpPr>
          <p:nvPr/>
        </p:nvSpPr>
        <p:spPr>
          <a:xfrm>
            <a:off x="7545098" y="3841073"/>
            <a:ext cx="3015397" cy="4258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0D2B3D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Проектный институт</a:t>
            </a:r>
            <a:endParaRPr lang="x-none" sz="1400" dirty="0">
              <a:solidFill>
                <a:srgbClr val="0D2B3D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1ABD77-40C5-1040-A352-49174659D83C}"/>
              </a:ext>
            </a:extLst>
          </p:cNvPr>
          <p:cNvSpPr txBox="1"/>
          <p:nvPr/>
        </p:nvSpPr>
        <p:spPr>
          <a:xfrm>
            <a:off x="7545100" y="4149080"/>
            <a:ext cx="4022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Proxima Nova Light" panose="02000506030000020004" pitchFamily="2" charset="0"/>
                <a:ea typeface="Roboto Light" pitchFamily="2" charset="0"/>
              </a:rPr>
              <a:t>Организован электронный архив проектной документации, что упростило поиск и работу с документами. Все ключевые процессы проектного института переведены в плоскость системы. Осуществлена двухсторонняя интеграция между процессами СЭД и системой планирования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Proxima Nova Light" panose="02000506030000020004" pitchFamily="2" charset="0"/>
                <a:ea typeface="Roboto Light" pitchFamily="2" charset="0"/>
              </a:rPr>
              <a:t>Oracle Primavera,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Proxima Nova Light" panose="02000506030000020004" pitchFamily="2" charset="0"/>
                <a:ea typeface="Roboto Light" pitchFamily="2" charset="0"/>
              </a:rPr>
              <a:t>что обеспечило полную совместимость с уже привычной для института системой</a:t>
            </a:r>
            <a:endParaRPr lang="x-none" sz="1200" dirty="0">
              <a:solidFill>
                <a:schemeClr val="accent6">
                  <a:lumMod val="50000"/>
                </a:schemeClr>
              </a:solidFill>
              <a:latin typeface="Proxima Nova Light" panose="02000506030000020004" pitchFamily="2" charset="0"/>
              <a:ea typeface="Roboto Light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2CDA7411-3933-7843-9857-2BABF69E9D32}"/>
              </a:ext>
            </a:extLst>
          </p:cNvPr>
          <p:cNvSpPr txBox="1">
            <a:spLocks/>
          </p:cNvSpPr>
          <p:nvPr/>
        </p:nvSpPr>
        <p:spPr>
          <a:xfrm>
            <a:off x="2128054" y="3841073"/>
            <a:ext cx="3247866" cy="4258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0D2B3D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Предприятие переработки</a:t>
            </a:r>
            <a:endParaRPr lang="x-none" sz="1400" dirty="0">
              <a:solidFill>
                <a:srgbClr val="0D2B3D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9D341DE-F6EE-BF4B-A0F1-EAAC1EB4330B}"/>
              </a:ext>
            </a:extLst>
          </p:cNvPr>
          <p:cNvSpPr txBox="1"/>
          <p:nvPr/>
        </p:nvSpPr>
        <p:spPr>
          <a:xfrm>
            <a:off x="2128055" y="4149080"/>
            <a:ext cx="3679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Proxima Nova Light" panose="02000506030000020004" pitchFamily="2" charset="0"/>
                <a:ea typeface="Roboto Light" pitchFamily="2" charset="0"/>
              </a:rPr>
              <a:t>После внедрения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Proxima Nova Light" panose="02000506030000020004" pitchFamily="2" charset="0"/>
                <a:ea typeface="Roboto Light" pitchFamily="2" charset="0"/>
              </a:rPr>
              <a:t>Ривердок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Proxima Nova Light" panose="02000506030000020004" pitchFamily="2" charset="0"/>
                <a:ea typeface="Roboto Light" pitchFamily="2" charset="0"/>
              </a:rPr>
              <a:t> произошло снижение количества поручений, контролируемых одним руководителем. Стали редкими случаи срыва сроков. Практика перекладывания ответственности - искоренена четким определением в системе ответственных лиц. В 4,9 раза уменьшилось количество незакрытых задач, а одновременно контролируемых поручений - в 3 раза, что избавило руководителей от ощущения "постоянного завала"</a:t>
            </a:r>
            <a:endParaRPr lang="x-none" sz="1200" dirty="0">
              <a:solidFill>
                <a:schemeClr val="accent6">
                  <a:lumMod val="50000"/>
                </a:schemeClr>
              </a:solidFill>
              <a:latin typeface="Proxima Nova Light" panose="02000506030000020004" pitchFamily="2" charset="0"/>
              <a:ea typeface="Robo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6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6DE39DF-2E00-C14E-8057-C238B3BCB180}"/>
              </a:ext>
            </a:extLst>
          </p:cNvPr>
          <p:cNvSpPr/>
          <p:nvPr/>
        </p:nvSpPr>
        <p:spPr>
          <a:xfrm>
            <a:off x="4633326" y="2680948"/>
            <a:ext cx="997197" cy="997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A9ED2F0C-2595-DB43-87B6-47BE8C69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680427"/>
            <a:ext cx="9144000" cy="103862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>
                <a:solidFill>
                  <a:srgbClr val="1DB3DC"/>
                </a:solidFill>
              </a:rPr>
              <a:t>Простые решения сложных задач</a:t>
            </a:r>
            <a:br>
              <a:rPr lang="ru-RU" dirty="0">
                <a:solidFill>
                  <a:srgbClr val="1DB3DC"/>
                </a:solidFill>
              </a:rPr>
            </a:br>
            <a:endParaRPr lang="ru-RU" sz="1600" dirty="0">
              <a:solidFill>
                <a:srgbClr val="1DB3DC"/>
              </a:solidFill>
            </a:endParaRPr>
          </a:p>
        </p:txBody>
      </p:sp>
      <p:sp>
        <p:nvSpPr>
          <p:cNvPr id="17" name="Прямоугольник 2">
            <a:extLst>
              <a:ext uri="{FF2B5EF4-FFF2-40B4-BE49-F238E27FC236}">
                <a16:creationId xmlns="" xmlns:a16="http://schemas.microsoft.com/office/drawing/2014/main" id="{4D6570DF-E049-824C-BFA5-753640F57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458" y="4294269"/>
            <a:ext cx="463908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Corbel" panose="020B0503020204020204" pitchFamily="34" charset="0"/>
              </a:rPr>
              <a:t>Чернов Дмитрий</a:t>
            </a:r>
            <a:r>
              <a:rPr lang="en-US" altLang="ru-RU" sz="1800" dirty="0">
                <a:solidFill>
                  <a:schemeClr val="bg1"/>
                </a:solidFill>
                <a:latin typeface="Corbel" panose="020B0503020204020204" pitchFamily="34" charset="0"/>
              </a:rPr>
              <a:t>                        product manager</a:t>
            </a:r>
            <a:endParaRPr lang="ru-RU" altLang="ru-RU" sz="18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Chernov_D_V@ntik.ru</a:t>
            </a:r>
            <a:r>
              <a:rPr lang="en-US" altLang="ru-RU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+7(951) 651-56-50</a:t>
            </a:r>
            <a:endParaRPr lang="ru-RU" altLang="ru-RU" sz="1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640ECB98-FF42-6745-AEEA-315BA161E7A4}"/>
              </a:ext>
            </a:extLst>
          </p:cNvPr>
          <p:cNvGrpSpPr/>
          <p:nvPr/>
        </p:nvGrpSpPr>
        <p:grpSpPr>
          <a:xfrm>
            <a:off x="4633326" y="830506"/>
            <a:ext cx="2925351" cy="642349"/>
            <a:chOff x="2578280" y="835530"/>
            <a:chExt cx="3339920" cy="733380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3E916877-C64A-FB4F-A914-222C6117F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0400" y="859320"/>
              <a:ext cx="1447800" cy="68580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82A9AE09-E00F-1747-9D60-C27E70977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8280" y="835530"/>
              <a:ext cx="1002875" cy="73338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6FA86EC-FA4B-BB4A-8EC1-903D19763ECA}"/>
              </a:ext>
            </a:extLst>
          </p:cNvPr>
          <p:cNvSpPr txBox="1"/>
          <p:nvPr/>
        </p:nvSpPr>
        <p:spPr>
          <a:xfrm>
            <a:off x="4633326" y="3650404"/>
            <a:ext cx="997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ru-RU" sz="1600" u="sng" dirty="0">
                <a:solidFill>
                  <a:schemeClr val="bg1"/>
                </a:solidFill>
                <a:latin typeface="Ubuntu" panose="020B0504030602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ntik.ru</a:t>
            </a:r>
            <a:endParaRPr lang="ru-RU" sz="1600" u="sng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6CA9171-540E-F14F-93EB-EF0BFDE44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325" y="2671077"/>
            <a:ext cx="972000" cy="972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1F6ED03-DF1D-D94A-9384-91EAB3CB5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509" y="2671077"/>
            <a:ext cx="972000" cy="972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D7EE3F8-BEEF-0E4E-B265-9DC1A25B6F7C}"/>
              </a:ext>
            </a:extLst>
          </p:cNvPr>
          <p:cNvSpPr txBox="1"/>
          <p:nvPr/>
        </p:nvSpPr>
        <p:spPr>
          <a:xfrm>
            <a:off x="6356074" y="3650405"/>
            <a:ext cx="113487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riverdoc.ru</a:t>
            </a:r>
            <a:endParaRPr lang="ru-RU" sz="1500" u="sng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9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9ADA83D-DB8B-3849-A41E-7969B84A6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5706"/>
            <a:ext cx="7637929" cy="503014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Возможности и решения: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A1013F-ADFF-D742-A9AE-C0A86E816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279259"/>
            <a:ext cx="10963717" cy="4886045"/>
          </a:xfrm>
        </p:spPr>
        <p:txBody>
          <a:bodyPr>
            <a:noAutofit/>
          </a:bodyPr>
          <a:lstStyle/>
          <a:p>
            <a:pPr marL="284400" lvl="0" indent="-342900"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Система электронного документооборота</a:t>
            </a:r>
          </a:p>
          <a:p>
            <a:pPr marL="284400" lvl="0" indent="-342900"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</a:pPr>
            <a:endParaRPr lang="ru-RU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4400" indent="-342900"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Настройка и управление</a:t>
            </a: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бизнес–процессами</a:t>
            </a:r>
          </a:p>
          <a:p>
            <a:pPr marL="284400" lvl="0" indent="-342900"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</a:pPr>
            <a:endParaRPr lang="ru-RU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4400" lvl="0" indent="-342900"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Электронная подпись</a:t>
            </a:r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4400" lvl="0" indent="-342900"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</a:pPr>
            <a:endParaRPr lang="ru-RU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4400" indent="-342900"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Электронные архивы документов</a:t>
            </a:r>
          </a:p>
          <a:p>
            <a:pPr marL="284400" lvl="0" indent="-342900"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</a:pPr>
            <a:endParaRPr lang="en-US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4400" indent="-342900"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Широкие возможности интеграции с корпоративными системами заказчика</a:t>
            </a:r>
          </a:p>
          <a:p>
            <a:pPr marL="284400" lvl="0" indent="-342900"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</a:pPr>
            <a:endParaRPr lang="ru-RU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4400" lvl="0" indent="-342900"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Гибкое управление правами доступа и безопасностью</a:t>
            </a:r>
          </a:p>
          <a:p>
            <a:pPr marL="284400" indent="-342900"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</a:pPr>
            <a:endParaRPr lang="ru-RU" sz="1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4400" indent="-342900">
              <a:spcBef>
                <a:spcPts val="4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Установка на бесплатной инфраструктуре</a:t>
            </a:r>
          </a:p>
          <a:p>
            <a:pPr marL="284400">
              <a:lnSpc>
                <a:spcPct val="110000"/>
              </a:lnSpc>
              <a:spcBef>
                <a:spcPts val="400"/>
              </a:spcBef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359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9ADA83D-DB8B-3849-A41E-7969B84A6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7148"/>
            <a:ext cx="9912424" cy="555548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  <a:t>1. Система электронного документооборота</a:t>
            </a:r>
            <a:endParaRPr lang="en-US" dirty="0">
              <a:solidFill>
                <a:schemeClr val="bg2"/>
              </a:solidFill>
              <a:ea typeface="Blogger Sans" panose="0200050603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6772F1-4BEB-6850-35C5-1A2088F21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836712"/>
            <a:ext cx="10056440" cy="54518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135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52917F-EB2C-0F46-ABD2-138AEB11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9" y="404664"/>
            <a:ext cx="10128448" cy="503014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  <a:t>Система электронного</a:t>
            </a:r>
            <a:r>
              <a:rPr lang="en-US" dirty="0">
                <a:solidFill>
                  <a:schemeClr val="bg2"/>
                </a:solidFill>
                <a:ea typeface="Blogger Sans" panose="02000506030000020004" pitchFamily="2" charset="0"/>
              </a:rPr>
              <a:t> </a:t>
            </a:r>
            <a: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  <a:t>документооборота</a:t>
            </a:r>
            <a:r>
              <a:rPr lang="en-US" dirty="0">
                <a:solidFill>
                  <a:schemeClr val="bg2"/>
                </a:solidFill>
                <a:ea typeface="Blogger Sans" panose="02000506030000020004" pitchFamily="2" charset="0"/>
              </a:rPr>
              <a:t> </a:t>
            </a:r>
            <a:r>
              <a:rPr lang="en-US" dirty="0" err="1">
                <a:solidFill>
                  <a:schemeClr val="bg2"/>
                </a:solidFill>
                <a:ea typeface="Blogger Sans" panose="02000506030000020004" pitchFamily="2" charset="0"/>
              </a:rPr>
              <a:t>Riverdoc</a:t>
            </a:r>
            <a:r>
              <a:rPr lang="en-US" dirty="0">
                <a:solidFill>
                  <a:schemeClr val="bg2"/>
                </a:solidFill>
                <a:ea typeface="Blogger Sans" panose="02000506030000020004" pitchFamily="2" charset="0"/>
              </a:rPr>
              <a:t> </a:t>
            </a:r>
            <a:r>
              <a:rPr lang="ru-RU" dirty="0" smtClean="0">
                <a:solidFill>
                  <a:schemeClr val="bg2"/>
                </a:solidFill>
                <a:ea typeface="Blogger Sans" panose="02000506030000020004" pitchFamily="2" charset="0"/>
              </a:rPr>
              <a:t>- это</a:t>
            </a:r>
            <a: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  <a:t>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DB7CDAE-980D-E045-B661-86767D493186}"/>
              </a:ext>
            </a:extLst>
          </p:cNvPr>
          <p:cNvSpPr/>
          <p:nvPr/>
        </p:nvSpPr>
        <p:spPr>
          <a:xfrm>
            <a:off x="1055440" y="1376718"/>
            <a:ext cx="10879326" cy="4165243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285750" indent="-285750">
              <a:spcBef>
                <a:spcPts val="800"/>
              </a:spcBef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Прозрачность процессов</a:t>
            </a:r>
          </a:p>
          <a:p>
            <a:pPr marL="285750" indent="-285750">
              <a:spcBef>
                <a:spcPts val="800"/>
              </a:spcBef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Контроль исполнения поручений руководителя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Повышение исполнительской дисциплины</a:t>
            </a:r>
          </a:p>
          <a:p>
            <a:pPr marL="285750" indent="-285750">
              <a:spcBef>
                <a:spcPts val="800"/>
              </a:spcBef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Повышение управляемости компании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Предоставление руководителям информации для принятия эффективных решений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bg2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Переход на безбумажный документооборот</a:t>
            </a:r>
          </a:p>
        </p:txBody>
      </p:sp>
    </p:spTree>
    <p:extLst>
      <p:ext uri="{BB962C8B-B14F-4D97-AF65-F5344CB8AC3E}">
        <p14:creationId xmlns:p14="http://schemas.microsoft.com/office/powerpoint/2010/main" val="322634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52917F-EB2C-0F46-ABD2-138AEB11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188640"/>
            <a:ext cx="10128448" cy="503014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  <a:ea typeface="Blogger Sans" panose="02000506030000020004" pitchFamily="2" charset="0"/>
              </a:rPr>
              <a:t>2. Настройка бизнес-процессов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4C4956F-8AFB-5F0E-C6A3-E94C244C1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74" y="764704"/>
            <a:ext cx="10232051" cy="55196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83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480DBE-873B-0A49-B2D9-C3BBE528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" y="620688"/>
            <a:ext cx="10272464" cy="50301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  <a:t>2. Управление бизнес-процессами</a:t>
            </a:r>
            <a:b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</a:br>
            <a: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  <a:t>    в системе </a:t>
            </a:r>
            <a:r>
              <a:rPr lang="en-US" dirty="0" err="1">
                <a:solidFill>
                  <a:schemeClr val="bg2"/>
                </a:solidFill>
                <a:ea typeface="Blogger Sans" panose="02000506030000020004" pitchFamily="2" charset="0"/>
              </a:rPr>
              <a:t>Riverdoc</a:t>
            </a:r>
            <a: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  <a:t>:</a:t>
            </a:r>
            <a:r>
              <a:rPr lang="ru-RU" sz="3600" dirty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ru-RU" sz="3600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F14E1BF-4AF5-2143-A482-34DE78BE226B}"/>
              </a:ext>
            </a:extLst>
          </p:cNvPr>
          <p:cNvSpPr/>
          <p:nvPr/>
        </p:nvSpPr>
        <p:spPr>
          <a:xfrm>
            <a:off x="1127448" y="1535244"/>
            <a:ext cx="9761136" cy="378751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Создание бизнес-процессов в визуальном редакторе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Настройка сроков выполнения отдельных этапов бизнес-процесса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Контроль формирования итоговых документов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Контроль подписания документов электронной подписью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SzPct val="120000"/>
              <a:buFont typeface="Courier New" panose="02070309020205020404" pitchFamily="49" charset="0"/>
              <a:buChar char="o"/>
            </a:pP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Мониторинг исполнения бизнес-процесса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05741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F158AD-BD2A-7549-A048-031602CA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931"/>
            <a:ext cx="10920536" cy="60682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  <a:t>3. Подписание документов с помощью </a:t>
            </a:r>
            <a:b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</a:br>
            <a: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  <a:t>    электронной подписи</a:t>
            </a:r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828222-B313-6A4F-917D-99A3B923D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00" y="1293597"/>
            <a:ext cx="10080000" cy="47996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759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97B0E7-1312-F049-B776-753E6180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76672"/>
            <a:ext cx="11051329" cy="8068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  <a:t>3. Подписание документов с помощью</a:t>
            </a:r>
            <a:b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</a:br>
            <a: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  <a:t>   электронной подписи. Возможности </a:t>
            </a:r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F45E54E1-1E45-7B42-ACA2-BB8A7CCB4C78}"/>
              </a:ext>
            </a:extLst>
          </p:cNvPr>
          <p:cNvSpPr txBox="1">
            <a:spLocks/>
          </p:cNvSpPr>
          <p:nvPr/>
        </p:nvSpPr>
        <p:spPr>
          <a:xfrm>
            <a:off x="550863" y="1552948"/>
            <a:ext cx="5017918" cy="1462776"/>
          </a:xfrm>
          <a:prstGeom prst="rect">
            <a:avLst/>
          </a:prstGeom>
        </p:spPr>
        <p:txBody>
          <a:bodyPr>
            <a:norm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ru-RU" sz="20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Подписание документа</a:t>
            </a:r>
          </a:p>
          <a:p>
            <a:pPr marL="0" indent="0">
              <a:buClr>
                <a:srgbClr val="098CDD"/>
              </a:buClr>
              <a:buNone/>
            </a:pP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Подписание документа с использованием 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квалифицированной 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неквалифицированной подписи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D397F0FC-1B60-9245-8D99-6E5D0BAF63EA}"/>
              </a:ext>
            </a:extLst>
          </p:cNvPr>
          <p:cNvSpPr txBox="1">
            <a:spLocks/>
          </p:cNvSpPr>
          <p:nvPr/>
        </p:nvSpPr>
        <p:spPr>
          <a:xfrm>
            <a:off x="5750548" y="1545038"/>
            <a:ext cx="5325138" cy="130788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ru-RU" sz="20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Штамп времени</a:t>
            </a:r>
          </a:p>
          <a:p>
            <a:pPr marL="0" indent="0">
              <a:buClr>
                <a:srgbClr val="098CDD"/>
              </a:buClr>
              <a:buNone/>
            </a:pP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Фиксация времени подписания документа согласно настройкам сервера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9A115CC9-1081-1E43-8454-8F3104C4BF57}"/>
              </a:ext>
            </a:extLst>
          </p:cNvPr>
          <p:cNvSpPr txBox="1">
            <a:spLocks/>
          </p:cNvSpPr>
          <p:nvPr/>
        </p:nvSpPr>
        <p:spPr>
          <a:xfrm>
            <a:off x="575219" y="3453320"/>
            <a:ext cx="5017918" cy="181738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ru-RU" sz="20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Подписание атрибутов</a:t>
            </a:r>
          </a:p>
          <a:p>
            <a:pPr marL="0" indent="0">
              <a:buClr>
                <a:srgbClr val="098CDD"/>
              </a:buClr>
              <a:buNone/>
            </a:pP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Включение в электронную подпись атрибутов документа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4708E015-63F4-1F4F-9D3E-F2CEBBB2BDF6}"/>
              </a:ext>
            </a:extLst>
          </p:cNvPr>
          <p:cNvSpPr txBox="1">
            <a:spLocks/>
          </p:cNvSpPr>
          <p:nvPr/>
        </p:nvSpPr>
        <p:spPr>
          <a:xfrm>
            <a:off x="5760771" y="3454344"/>
            <a:ext cx="5017918" cy="181635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ru-RU" sz="20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Доверенности</a:t>
            </a:r>
          </a:p>
          <a:p>
            <a:pPr marL="0" indent="0">
              <a:buClr>
                <a:srgbClr val="098CDD"/>
              </a:buClr>
              <a:buNone/>
            </a:pP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Подписание документов с использованием доверенностей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195DBDF-D133-7443-9659-01AFB497DEC7}"/>
              </a:ext>
            </a:extLst>
          </p:cNvPr>
          <p:cNvCxnSpPr>
            <a:cxnSpLocks/>
          </p:cNvCxnSpPr>
          <p:nvPr/>
        </p:nvCxnSpPr>
        <p:spPr>
          <a:xfrm flipH="1">
            <a:off x="550863" y="3284984"/>
            <a:ext cx="10500466" cy="0"/>
          </a:xfrm>
          <a:prstGeom prst="line">
            <a:avLst/>
          </a:prstGeom>
          <a:ln w="9525">
            <a:solidFill>
              <a:srgbClr val="788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74FEFFE0-D9A9-FE45-B014-791E29B904E2}"/>
              </a:ext>
            </a:extLst>
          </p:cNvPr>
          <p:cNvCxnSpPr>
            <a:cxnSpLocks/>
          </p:cNvCxnSpPr>
          <p:nvPr/>
        </p:nvCxnSpPr>
        <p:spPr>
          <a:xfrm>
            <a:off x="5443328" y="1746883"/>
            <a:ext cx="0" cy="3086221"/>
          </a:xfrm>
          <a:prstGeom prst="line">
            <a:avLst/>
          </a:prstGeom>
          <a:ln w="9525">
            <a:solidFill>
              <a:srgbClr val="788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96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6FB6C8-D0AA-8943-BD6B-B1C3D47C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9196"/>
            <a:ext cx="9408368" cy="555548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  <a:ea typeface="Blogger Sans" panose="02000506030000020004" pitchFamily="2" charset="0"/>
              </a:rPr>
              <a:t>4. Архив электронных документов</a:t>
            </a:r>
            <a: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en-US" sz="3600" dirty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0398F5-4E61-E34A-84A0-B8FC03256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" b="1"/>
          <a:stretch/>
        </p:blipFill>
        <p:spPr>
          <a:xfrm>
            <a:off x="983432" y="993238"/>
            <a:ext cx="10080000" cy="51000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B472D6-F2EA-0C60-B11A-D94963075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993239"/>
            <a:ext cx="10080000" cy="3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47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льзовательские 13">
      <a:dk1>
        <a:srgbClr val="000000"/>
      </a:dk1>
      <a:lt1>
        <a:srgbClr val="FFFFFF"/>
      </a:lt1>
      <a:dk2>
        <a:srgbClr val="204C5B"/>
      </a:dk2>
      <a:lt2>
        <a:srgbClr val="1DB2DA"/>
      </a:lt2>
      <a:accent1>
        <a:srgbClr val="41B2C0"/>
      </a:accent1>
      <a:accent2>
        <a:srgbClr val="87FBF8"/>
      </a:accent2>
      <a:accent3>
        <a:srgbClr val="204C5B"/>
      </a:accent3>
      <a:accent4>
        <a:srgbClr val="1DB2DA"/>
      </a:accent4>
      <a:accent5>
        <a:srgbClr val="788295"/>
      </a:accent5>
      <a:accent6>
        <a:srgbClr val="BDBDBD"/>
      </a:accent6>
      <a:hlink>
        <a:srgbClr val="87FBF8"/>
      </a:hlink>
      <a:folHlink>
        <a:srgbClr val="F01DE1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fd3c34-5e50-49c3-a07f-8515f6fd6f5e">
      <Terms xmlns="http://schemas.microsoft.com/office/infopath/2007/PartnerControls"/>
    </lcf76f155ced4ddcb4097134ff3c332f>
    <TaxCatchAll xmlns="42154e39-b6e5-42a1-9294-e39f14fc0c0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6B0819F4834B941B4F8265956BDF182" ma:contentTypeVersion="12" ma:contentTypeDescription="Создание документа." ma:contentTypeScope="" ma:versionID="ba9c430854b30b1fba4cd4a74babada7">
  <xsd:schema xmlns:xsd="http://www.w3.org/2001/XMLSchema" xmlns:xs="http://www.w3.org/2001/XMLSchema" xmlns:p="http://schemas.microsoft.com/office/2006/metadata/properties" xmlns:ns2="84fd3c34-5e50-49c3-a07f-8515f6fd6f5e" xmlns:ns3="42154e39-b6e5-42a1-9294-e39f14fc0c05" targetNamespace="http://schemas.microsoft.com/office/2006/metadata/properties" ma:root="true" ma:fieldsID="2c89d2ca0714d7eb6060c802d9b9bf1e" ns2:_="" ns3:_="">
    <xsd:import namespace="84fd3c34-5e50-49c3-a07f-8515f6fd6f5e"/>
    <xsd:import namespace="42154e39-b6e5-42a1-9294-e39f14fc0c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fd3c34-5e50-49c3-a07f-8515f6fd6f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20a36c5-b269-4190-a066-83343f1ed8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54e39-b6e5-42a1-9294-e39f14fc0c0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0510e65-f235-435f-867d-ba73a59e7bb2}" ma:internalName="TaxCatchAll" ma:showField="CatchAllData" ma:web="42154e39-b6e5-42a1-9294-e39f14fc0c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5ED8B2-5406-47F1-867D-220E80A4F9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0C80DA-A94B-402A-BB37-90DF54D56C1D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42154e39-b6e5-42a1-9294-e39f14fc0c05"/>
    <ds:schemaRef ds:uri="http://purl.org/dc/dcmitype/"/>
    <ds:schemaRef ds:uri="http://schemas.microsoft.com/office/infopath/2007/PartnerControls"/>
    <ds:schemaRef ds:uri="84fd3c34-5e50-49c3-a07f-8515f6fd6f5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5152BC-0015-48CF-8905-D8B3BD7053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fd3c34-5e50-49c3-a07f-8515f6fd6f5e"/>
    <ds:schemaRef ds:uri="42154e39-b6e5-42a1-9294-e39f14fc0c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{60C84A9B-3AB4-DF4F-919B-065F51DC4C0E}tf10001122</Template>
  <TotalTime>2530</TotalTime>
  <Words>563</Words>
  <Application>Microsoft Office PowerPoint</Application>
  <PresentationFormat>Широкоэкранный</PresentationFormat>
  <Paragraphs>109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Courier New</vt:lpstr>
      <vt:lpstr>Corbel</vt:lpstr>
      <vt:lpstr>Proxima Nova Light</vt:lpstr>
      <vt:lpstr>Ubuntu</vt:lpstr>
      <vt:lpstr>Open Sans</vt:lpstr>
      <vt:lpstr>Gill Sans MT</vt:lpstr>
      <vt:lpstr>Roboto Light</vt:lpstr>
      <vt:lpstr>Blogger Sans</vt:lpstr>
      <vt:lpstr>MV Boli</vt:lpstr>
      <vt:lpstr>Century Gothic</vt:lpstr>
      <vt:lpstr>arial</vt:lpstr>
      <vt:lpstr>arial</vt:lpstr>
      <vt:lpstr>Тема Office</vt:lpstr>
      <vt:lpstr>Презентация PowerPoint</vt:lpstr>
      <vt:lpstr>Возможности и решения:</vt:lpstr>
      <vt:lpstr>1. Система электронного документооборота</vt:lpstr>
      <vt:lpstr>Система электронного документооборота Riverdoc - это:</vt:lpstr>
      <vt:lpstr>2. Настройка бизнес-процессов</vt:lpstr>
      <vt:lpstr>2. Управление бизнес-процессами     в системе Riverdoc: </vt:lpstr>
      <vt:lpstr>3. Подписание документов с помощью      электронной подписи </vt:lpstr>
      <vt:lpstr>3. Подписание документов с помощью    электронной подписи. Возможности  </vt:lpstr>
      <vt:lpstr>4. Архив электронных документов </vt:lpstr>
      <vt:lpstr>4. Архив электронных документов. Возможности </vt:lpstr>
      <vt:lpstr>5. Безопасность. Управление правами доступа  </vt:lpstr>
      <vt:lpstr>6. Широкие возможности интеграции</vt:lpstr>
      <vt:lpstr>7. Широкий выбор вариантов установки системы</vt:lpstr>
      <vt:lpstr>Варианты установки системы на бесплатной инфраструктуре</vt:lpstr>
      <vt:lpstr>Кейсы автоматизации:</vt:lpstr>
      <vt:lpstr>Простые решения сложных задач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admin</cp:lastModifiedBy>
  <cp:revision>161</cp:revision>
  <cp:lastPrinted>2020-03-10T10:30:53Z</cp:lastPrinted>
  <dcterms:created xsi:type="dcterms:W3CDTF">2019-08-15T10:43:10Z</dcterms:created>
  <dcterms:modified xsi:type="dcterms:W3CDTF">2023-03-13T08:07:48Z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0x01010006B0819F4834B941B4F8265956BDF182</vt:lpwstr>
  </property>
</Properties>
</file>